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64" r:id="rId6"/>
    <p:sldId id="265" r:id="rId7"/>
    <p:sldId id="267" r:id="rId8"/>
    <p:sldId id="268" r:id="rId9"/>
    <p:sldId id="262" r:id="rId1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Prostokąt z rogami zaokrąglonymi po przekątnej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ytuł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pl-PL" smtClean="0"/>
              <a:t>Kliknij, aby edytować styl</a:t>
            </a:r>
            <a:endParaRPr kumimoji="0" lang="en-US"/>
          </a:p>
        </p:txBody>
      </p:sp>
      <p:sp>
        <p:nvSpPr>
          <p:cNvPr id="9" name="Podtytuł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sp>
        <p:nvSpPr>
          <p:cNvPr id="10" name="Symbol zastępczy daty 9"/>
          <p:cNvSpPr>
            <a:spLocks noGrp="1"/>
          </p:cNvSpPr>
          <p:nvPr>
            <p:ph type="dt" sz="half" idx="10"/>
          </p:nvPr>
        </p:nvSpPr>
        <p:spPr>
          <a:xfrm>
            <a:off x="5562600" y="6509004"/>
            <a:ext cx="3002280" cy="274320"/>
          </a:xfrm>
        </p:spPr>
        <p:txBody>
          <a:bodyPr vert="horz" rtlCol="0"/>
          <a:lstStyle>
            <a:extLst/>
          </a:lstStyle>
          <a:p>
            <a:fld id="{C90C5E4D-0385-45F5-8803-8B6AD538FA20}" type="datetimeFigureOut">
              <a:rPr lang="pl-PL" smtClean="0"/>
              <a:pPr/>
              <a:t>22.06.2022</a:t>
            </a:fld>
            <a:endParaRPr lang="pl-PL"/>
          </a:p>
        </p:txBody>
      </p:sp>
      <p:sp>
        <p:nvSpPr>
          <p:cNvPr id="11" name="Symbol zastępczy numeru slajdu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2412467-5A00-4E65-BBA1-9AFD03A748DD}" type="slidenum">
              <a:rPr lang="pl-PL" smtClean="0"/>
              <a:pPr/>
              <a:t>‹#›</a:t>
            </a:fld>
            <a:endParaRPr lang="pl-PL"/>
          </a:p>
        </p:txBody>
      </p:sp>
      <p:sp>
        <p:nvSpPr>
          <p:cNvPr id="12" name="Symbol zastępczy stopki 11"/>
          <p:cNvSpPr>
            <a:spLocks noGrp="1"/>
          </p:cNvSpPr>
          <p:nvPr>
            <p:ph type="ftr" sz="quarter" idx="12"/>
          </p:nvPr>
        </p:nvSpPr>
        <p:spPr>
          <a:xfrm>
            <a:off x="1600200" y="6509004"/>
            <a:ext cx="3907464" cy="274320"/>
          </a:xfrm>
        </p:spPr>
        <p:txBody>
          <a:bodyPr vert="horz" rtlCol="0"/>
          <a:lstStyle>
            <a:extLst/>
          </a:lstStyle>
          <a:p>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12412467-5A00-4E65-BBA1-9AFD03A748DD}"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lvl1pPr algn="l">
              <a:defRPr/>
            </a:lvl1pPr>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12412467-5A00-4E65-BBA1-9AFD03A748DD}"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7" name="Prostokąt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12412467-5A00-4E65-BBA1-9AFD03A748DD}"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7" name="Prostokąt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ytuł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8" name="Symbol zastępczy daty 7"/>
          <p:cNvSpPr>
            <a:spLocks noGrp="1"/>
          </p:cNvSpPr>
          <p:nvPr>
            <p:ph type="dt" sz="half" idx="10"/>
          </p:nvPr>
        </p:nvSpPr>
        <p:spPr>
          <a:xfrm>
            <a:off x="5562600" y="6513670"/>
            <a:ext cx="3002280" cy="274320"/>
          </a:xfrm>
        </p:spPr>
        <p:txBody>
          <a:bodyPr vert="horz" rtlCol="0"/>
          <a:lstStyle>
            <a:extLst/>
          </a:lstStyle>
          <a:p>
            <a:fld id="{C90C5E4D-0385-45F5-8803-8B6AD538FA20}" type="datetimeFigureOut">
              <a:rPr lang="pl-PL" smtClean="0"/>
              <a:pPr/>
              <a:t>22.06.2022</a:t>
            </a:fld>
            <a:endParaRPr lang="pl-PL"/>
          </a:p>
        </p:txBody>
      </p:sp>
      <p:sp>
        <p:nvSpPr>
          <p:cNvPr id="9" name="Symbol zastępczy numeru slajdu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2412467-5A00-4E65-BBA1-9AFD03A748DD}" type="slidenum">
              <a:rPr lang="pl-PL" smtClean="0"/>
              <a:pPr/>
              <a:t>‹#›</a:t>
            </a:fld>
            <a:endParaRPr lang="pl-PL"/>
          </a:p>
        </p:txBody>
      </p:sp>
      <p:sp>
        <p:nvSpPr>
          <p:cNvPr id="10" name="Symbol zastępczy stopki 9"/>
          <p:cNvSpPr>
            <a:spLocks noGrp="1"/>
          </p:cNvSpPr>
          <p:nvPr>
            <p:ph type="ftr" sz="quarter" idx="12"/>
          </p:nvPr>
        </p:nvSpPr>
        <p:spPr>
          <a:xfrm>
            <a:off x="1600200" y="6513670"/>
            <a:ext cx="3907464" cy="274320"/>
          </a:xfrm>
        </p:spPr>
        <p:txBody>
          <a:bodyPr vert="horz" rtlCol="0"/>
          <a:lstStyle>
            <a:extLst/>
          </a:lstStyle>
          <a:p>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a:xfrm>
            <a:off x="8641080" y="6514568"/>
            <a:ext cx="464288" cy="274320"/>
          </a:xfrm>
        </p:spPr>
        <p:txBody>
          <a:bodyPr/>
          <a:lstStyle>
            <a:extLst/>
          </a:lstStyle>
          <a:p>
            <a:fld id="{12412467-5A00-4E65-BBA1-9AFD03A748DD}" type="slidenum">
              <a:rPr lang="pl-PL" smtClean="0"/>
              <a:pPr/>
              <a:t>‹#›</a:t>
            </a:fld>
            <a:endParaRPr lang="pl-PL"/>
          </a:p>
        </p:txBody>
      </p:sp>
      <p:sp>
        <p:nvSpPr>
          <p:cNvPr id="10" name="Prostokąt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Prostokąt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Prostokąt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ytuł 1"/>
          <p:cNvSpPr>
            <a:spLocks noGrp="1"/>
          </p:cNvSpPr>
          <p:nvPr>
            <p:ph type="title"/>
          </p:nvPr>
        </p:nvSpPr>
        <p:spPr>
          <a:xfrm>
            <a:off x="457200" y="251948"/>
            <a:ext cx="8229600" cy="1143000"/>
          </a:xfrm>
        </p:spPr>
        <p:txBody>
          <a:bodyPr anchor="b"/>
          <a:lstStyle>
            <a:lvl1pPr>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8" name="Symbol zastępczy stopki 7"/>
          <p:cNvSpPr>
            <a:spLocks noGrp="1"/>
          </p:cNvSpPr>
          <p:nvPr>
            <p:ph type="ftr" sz="quarter" idx="11"/>
          </p:nvPr>
        </p:nvSpPr>
        <p:spPr/>
        <p:txBody>
          <a:bodyPr/>
          <a:lstStyle>
            <a:extLst/>
          </a:lstStyle>
          <a:p>
            <a:endParaRPr lang="pl-PL"/>
          </a:p>
        </p:txBody>
      </p:sp>
      <p:sp>
        <p:nvSpPr>
          <p:cNvPr id="9" name="Symbol zastępczy numeru slajdu 8"/>
          <p:cNvSpPr>
            <a:spLocks noGrp="1"/>
          </p:cNvSpPr>
          <p:nvPr>
            <p:ph type="sldNum" sz="quarter" idx="12"/>
          </p:nvPr>
        </p:nvSpPr>
        <p:spPr>
          <a:xfrm>
            <a:off x="8641080" y="6514568"/>
            <a:ext cx="464288" cy="274320"/>
          </a:xfrm>
        </p:spPr>
        <p:txBody>
          <a:bodyPr/>
          <a:lstStyle>
            <a:extLst/>
          </a:lstStyle>
          <a:p>
            <a:fld id="{12412467-5A00-4E65-BBA1-9AFD03A748DD}"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53218"/>
            <a:ext cx="8229600" cy="1143000"/>
          </a:xfrm>
        </p:spPr>
        <p:txBody>
          <a:bodyPr/>
          <a:lstStyle>
            <a:extLst/>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4" name="Symbol zastępczy stopki 3"/>
          <p:cNvSpPr>
            <a:spLocks noGrp="1"/>
          </p:cNvSpPr>
          <p:nvPr>
            <p:ph type="ftr" sz="quarter" idx="11"/>
          </p:nvPr>
        </p:nvSpPr>
        <p:spPr/>
        <p:txBody>
          <a:bodyPr/>
          <a:lstStyle>
            <a:extLst/>
          </a:lstStyle>
          <a:p>
            <a:endParaRPr lang="pl-PL"/>
          </a:p>
        </p:txBody>
      </p:sp>
      <p:sp>
        <p:nvSpPr>
          <p:cNvPr id="5" name="Symbol zastępczy numeru slajdu 4"/>
          <p:cNvSpPr>
            <a:spLocks noGrp="1"/>
          </p:cNvSpPr>
          <p:nvPr>
            <p:ph type="sldNum" sz="quarter" idx="12"/>
          </p:nvPr>
        </p:nvSpPr>
        <p:spPr/>
        <p:txBody>
          <a:bodyPr/>
          <a:lstStyle>
            <a:extLst/>
          </a:lstStyle>
          <a:p>
            <a:fld id="{12412467-5A00-4E65-BBA1-9AFD03A748DD}" type="slidenum">
              <a:rPr lang="pl-PL" smtClean="0"/>
              <a:pPr/>
              <a:t>‹#›</a:t>
            </a:fld>
            <a:endParaRPr lang="pl-PL"/>
          </a:p>
        </p:txBody>
      </p:sp>
      <p:sp>
        <p:nvSpPr>
          <p:cNvPr id="7" name="Prostokąt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extLst/>
          </a:lstStyle>
          <a:p>
            <a:fld id="{C90C5E4D-0385-45F5-8803-8B6AD538FA20}" type="datetimeFigureOut">
              <a:rPr lang="pl-PL" smtClean="0"/>
              <a:pPr/>
              <a:t>22.06.2022</a:t>
            </a:fld>
            <a:endParaRPr lang="pl-PL"/>
          </a:p>
        </p:txBody>
      </p:sp>
      <p:sp>
        <p:nvSpPr>
          <p:cNvPr id="3" name="Symbol zastępczy stopki 2"/>
          <p:cNvSpPr>
            <a:spLocks noGrp="1"/>
          </p:cNvSpPr>
          <p:nvPr>
            <p:ph type="ftr" sz="quarter" idx="11"/>
          </p:nvPr>
        </p:nvSpPr>
        <p:spPr/>
        <p:txBody>
          <a:bodyPr/>
          <a:lstStyle>
            <a:extLst/>
          </a:lstStyle>
          <a:p>
            <a:endParaRPr lang="pl-PL"/>
          </a:p>
        </p:txBody>
      </p:sp>
      <p:sp>
        <p:nvSpPr>
          <p:cNvPr id="4" name="Symbol zastępczy numeru slajdu 3"/>
          <p:cNvSpPr>
            <a:spLocks noGrp="1"/>
          </p:cNvSpPr>
          <p:nvPr>
            <p:ph type="sldNum" sz="quarter" idx="12"/>
          </p:nvPr>
        </p:nvSpPr>
        <p:spPr/>
        <p:txBody>
          <a:bodyPr/>
          <a:lstStyle>
            <a:extLst/>
          </a:lstStyle>
          <a:p>
            <a:fld id="{12412467-5A00-4E65-BBA1-9AFD03A748DD}"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1">
        <a:schemeClr val="bg2"/>
      </p:bgRef>
    </p:bg>
    <p:spTree>
      <p:nvGrpSpPr>
        <p:cNvPr id="1" name=""/>
        <p:cNvGrpSpPr/>
        <p:nvPr/>
      </p:nvGrpSpPr>
      <p:grpSpPr>
        <a:xfrm>
          <a:off x="0" y="0"/>
          <a:ext cx="0" cy="0"/>
          <a:chOff x="0" y="0"/>
          <a:chExt cx="0" cy="0"/>
        </a:xfrm>
      </p:grpSpPr>
      <p:sp>
        <p:nvSpPr>
          <p:cNvPr id="8" name="Prostokąt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ytuł 1"/>
          <p:cNvSpPr>
            <a:spLocks noGrp="1"/>
          </p:cNvSpPr>
          <p:nvPr>
            <p:ph type="title"/>
          </p:nvPr>
        </p:nvSpPr>
        <p:spPr>
          <a:xfrm>
            <a:off x="4963136" y="304800"/>
            <a:ext cx="3931920" cy="762000"/>
          </a:xfrm>
        </p:spPr>
        <p:txBody>
          <a:bodyPr anchor="b"/>
          <a:lstStyle>
            <a:lvl1pPr marL="0" algn="r">
              <a:buNone/>
              <a:defRPr sz="2000" b="1"/>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9" name="Symbol zastępczy daty 8"/>
          <p:cNvSpPr>
            <a:spLocks noGrp="1"/>
          </p:cNvSpPr>
          <p:nvPr>
            <p:ph type="dt" sz="half" idx="10"/>
          </p:nvPr>
        </p:nvSpPr>
        <p:spPr>
          <a:xfrm>
            <a:off x="5562600" y="6513670"/>
            <a:ext cx="3002280" cy="274320"/>
          </a:xfrm>
        </p:spPr>
        <p:txBody>
          <a:bodyPr vert="horz" rtlCol="0"/>
          <a:lstStyle>
            <a:extLst/>
          </a:lstStyle>
          <a:p>
            <a:fld id="{C90C5E4D-0385-45F5-8803-8B6AD538FA20}" type="datetimeFigureOut">
              <a:rPr lang="pl-PL" smtClean="0"/>
              <a:pPr/>
              <a:t>22.06.2022</a:t>
            </a:fld>
            <a:endParaRPr lang="pl-PL"/>
          </a:p>
        </p:txBody>
      </p:sp>
      <p:sp>
        <p:nvSpPr>
          <p:cNvPr id="10" name="Symbol zastępczy numeru slajdu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2412467-5A00-4E65-BBA1-9AFD03A748DD}" type="slidenum">
              <a:rPr lang="pl-PL" smtClean="0"/>
              <a:pPr/>
              <a:t>‹#›</a:t>
            </a:fld>
            <a:endParaRPr lang="pl-PL"/>
          </a:p>
        </p:txBody>
      </p:sp>
      <p:sp>
        <p:nvSpPr>
          <p:cNvPr id="11" name="Symbol zastępczy stopki 10"/>
          <p:cNvSpPr>
            <a:spLocks noGrp="1"/>
          </p:cNvSpPr>
          <p:nvPr>
            <p:ph type="ftr" sz="quarter" idx="12"/>
          </p:nvPr>
        </p:nvSpPr>
        <p:spPr>
          <a:xfrm>
            <a:off x="1600200" y="6513670"/>
            <a:ext cx="3907464" cy="274320"/>
          </a:xfrm>
        </p:spPr>
        <p:txBody>
          <a:bodyPr vert="horz" rtlCol="0"/>
          <a:lstStyle>
            <a:extLst/>
          </a:lstStyle>
          <a:p>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3040443" y="4724400"/>
            <a:ext cx="5486400" cy="664536"/>
          </a:xfrm>
        </p:spPr>
        <p:txBody>
          <a:bodyPr anchor="b"/>
          <a:lstStyle>
            <a:lvl1pPr marL="0" algn="r">
              <a:buNone/>
              <a:defRPr sz="2000" b="1"/>
            </a:lvl1pPr>
            <a:extLst/>
          </a:lstStyle>
          <a:p>
            <a:r>
              <a:rPr kumimoji="0" lang="pl-PL" smtClean="0"/>
              <a:t>Kliknij, aby edytować styl</a:t>
            </a:r>
            <a:endParaRPr kumimoji="0" lang="en-US"/>
          </a:p>
        </p:txBody>
      </p:sp>
      <p:sp>
        <p:nvSpPr>
          <p:cNvPr id="4" name="Symbol zastępczy tekstu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pl-PL" smtClean="0"/>
              <a:t>Kliknij, aby edytować style wzorca tekstu</a:t>
            </a:r>
          </a:p>
        </p:txBody>
      </p:sp>
      <p:sp>
        <p:nvSpPr>
          <p:cNvPr id="13" name="Symbol zastępczy obrazu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pl-PL" smtClean="0">
                <a:solidFill>
                  <a:schemeClr val="lt1"/>
                </a:solidFill>
                <a:latin typeface="+mn-lt"/>
                <a:ea typeface="+mn-ea"/>
                <a:cs typeface="+mn-cs"/>
              </a:rPr>
              <a:t>Kliknij ikonę, aby dodać obraz</a:t>
            </a:r>
            <a:endParaRPr kumimoji="0" lang="en-US" dirty="0">
              <a:solidFill>
                <a:schemeClr val="lt1"/>
              </a:solidFill>
              <a:latin typeface="+mn-lt"/>
              <a:ea typeface="+mn-ea"/>
              <a:cs typeface="+mn-cs"/>
            </a:endParaRPr>
          </a:p>
        </p:txBody>
      </p:sp>
      <p:sp>
        <p:nvSpPr>
          <p:cNvPr id="8" name="Symbol zastępczy daty 7"/>
          <p:cNvSpPr>
            <a:spLocks noGrp="1"/>
          </p:cNvSpPr>
          <p:nvPr>
            <p:ph type="dt" sz="half" idx="10"/>
          </p:nvPr>
        </p:nvSpPr>
        <p:spPr>
          <a:xfrm>
            <a:off x="5562600" y="6509004"/>
            <a:ext cx="3002280" cy="274320"/>
          </a:xfrm>
        </p:spPr>
        <p:txBody>
          <a:bodyPr vert="horz" rtlCol="0"/>
          <a:lstStyle>
            <a:extLst/>
          </a:lstStyle>
          <a:p>
            <a:fld id="{C90C5E4D-0385-45F5-8803-8B6AD538FA20}" type="datetimeFigureOut">
              <a:rPr lang="pl-PL" smtClean="0"/>
              <a:pPr/>
              <a:t>22.06.2022</a:t>
            </a:fld>
            <a:endParaRPr lang="pl-PL"/>
          </a:p>
        </p:txBody>
      </p:sp>
      <p:sp>
        <p:nvSpPr>
          <p:cNvPr id="9" name="Symbol zastępczy numeru slajdu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2412467-5A00-4E65-BBA1-9AFD03A748DD}" type="slidenum">
              <a:rPr lang="pl-PL" smtClean="0"/>
              <a:pPr/>
              <a:t>‹#›</a:t>
            </a:fld>
            <a:endParaRPr lang="pl-PL"/>
          </a:p>
        </p:txBody>
      </p:sp>
      <p:sp>
        <p:nvSpPr>
          <p:cNvPr id="10" name="Symbol zastępczy stopki 9"/>
          <p:cNvSpPr>
            <a:spLocks noGrp="1"/>
          </p:cNvSpPr>
          <p:nvPr>
            <p:ph type="ftr" sz="quarter" idx="12"/>
          </p:nvPr>
        </p:nvSpPr>
        <p:spPr>
          <a:xfrm>
            <a:off x="1600200" y="6509004"/>
            <a:ext cx="3907464" cy="274320"/>
          </a:xfrm>
        </p:spPr>
        <p:txBody>
          <a:bodyPr vert="horz" rtlCol="0"/>
          <a:lstStyle>
            <a:extLst/>
          </a:lstStyle>
          <a:p>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rostokąt z rogami zaokrąglonymi po przekątnej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ymbol zastępczy stopki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pl-PL"/>
          </a:p>
        </p:txBody>
      </p:sp>
      <p:sp>
        <p:nvSpPr>
          <p:cNvPr id="14" name="Symbol zastępczy daty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90C5E4D-0385-45F5-8803-8B6AD538FA20}" type="datetimeFigureOut">
              <a:rPr lang="pl-PL" smtClean="0"/>
              <a:pPr/>
              <a:t>22.06.2022</a:t>
            </a:fld>
            <a:endParaRPr lang="pl-PL"/>
          </a:p>
        </p:txBody>
      </p:sp>
      <p:sp>
        <p:nvSpPr>
          <p:cNvPr id="23" name="Symbol zastępczy numeru slajdu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2412467-5A00-4E65-BBA1-9AFD03A748DD}" type="slidenum">
              <a:rPr lang="pl-PL" smtClean="0"/>
              <a:pPr/>
              <a:t>‹#›</a:t>
            </a:fld>
            <a:endParaRPr lang="pl-PL"/>
          </a:p>
        </p:txBody>
      </p:sp>
      <p:sp>
        <p:nvSpPr>
          <p:cNvPr id="22" name="Symbol zastępczy tytułu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pl-PL" smtClean="0"/>
              <a:t>Kliknij, aby edytować styl</a:t>
            </a:r>
            <a:endParaRPr kumimoji="0" lang="en-US"/>
          </a:p>
        </p:txBody>
      </p:sp>
      <p:sp>
        <p:nvSpPr>
          <p:cNvPr id="13" name="Symbol zastępczy tekstu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4" name="Prostokąt zaokrąglony 3"/>
          <p:cNvSpPr/>
          <p:nvPr/>
        </p:nvSpPr>
        <p:spPr>
          <a:xfrm>
            <a:off x="500034" y="1571612"/>
            <a:ext cx="8215370" cy="1071570"/>
          </a:xfrm>
          <a:prstGeom prst="roundRect">
            <a:avLst/>
          </a:prstGeom>
          <a:solidFill>
            <a:schemeClr val="tx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Prostokąt zaokrąglony 4"/>
          <p:cNvSpPr/>
          <p:nvPr/>
        </p:nvSpPr>
        <p:spPr>
          <a:xfrm>
            <a:off x="1785918" y="2857496"/>
            <a:ext cx="5715040" cy="500066"/>
          </a:xfrm>
          <a:prstGeom prst="roundRect">
            <a:avLst/>
          </a:prstGeom>
          <a:solidFill>
            <a:schemeClr val="tx1">
              <a:lumMod val="75000"/>
            </a:schemeClr>
          </a:solidFill>
          <a:ln>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Justyna Kudłaty</a:t>
            </a:r>
            <a:endParaRPr lang="pl-PL" dirty="0"/>
          </a:p>
        </p:txBody>
      </p:sp>
      <p:sp>
        <p:nvSpPr>
          <p:cNvPr id="7" name="pole tekstowe 6"/>
          <p:cNvSpPr txBox="1"/>
          <p:nvPr/>
        </p:nvSpPr>
        <p:spPr>
          <a:xfrm>
            <a:off x="1500166" y="1643050"/>
            <a:ext cx="6286544" cy="923330"/>
          </a:xfrm>
          <a:prstGeom prst="rect">
            <a:avLst/>
          </a:prstGeom>
          <a:noFill/>
        </p:spPr>
        <p:txBody>
          <a:bodyPr wrap="square" rtlCol="0">
            <a:spAutoFit/>
          </a:bodyPr>
          <a:lstStyle/>
          <a:p>
            <a:r>
              <a:rPr lang="pl-PL" sz="5400" dirty="0" smtClean="0"/>
              <a:t>Hipoteza Riemanna</a:t>
            </a:r>
            <a:endParaRPr lang="pl-PL" sz="5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Bernhard Riemann</a:t>
            </a:r>
            <a:endParaRPr lang="pl-PL" dirty="0"/>
          </a:p>
        </p:txBody>
      </p:sp>
      <p:sp>
        <p:nvSpPr>
          <p:cNvPr id="3" name="Symbol zastępczy zawartości 2"/>
          <p:cNvSpPr>
            <a:spLocks noGrp="1"/>
          </p:cNvSpPr>
          <p:nvPr>
            <p:ph idx="1"/>
          </p:nvPr>
        </p:nvSpPr>
        <p:spPr>
          <a:xfrm>
            <a:off x="4143372" y="1571612"/>
            <a:ext cx="4400552" cy="4526280"/>
          </a:xfrm>
        </p:spPr>
        <p:txBody>
          <a:bodyPr>
            <a:normAutofit fontScale="85000" lnSpcReduction="20000"/>
          </a:bodyPr>
          <a:lstStyle/>
          <a:p>
            <a:r>
              <a:rPr lang="pl-PL" dirty="0" smtClean="0"/>
              <a:t>Niemiecki matematyk, twórca wielowymiarowej geometrii metrycznej, która dała matematyczną podstawę ogólnej teorii względności.</a:t>
            </a:r>
          </a:p>
          <a:p>
            <a:r>
              <a:rPr lang="pl-PL" dirty="0" smtClean="0"/>
              <a:t>Zapoczątkował systematyką geometrii nieeuklidesowych. Jego prace wywarły duży wpływ na rozwój matematyki.</a:t>
            </a:r>
            <a:endParaRPr lang="pl-PL" dirty="0"/>
          </a:p>
        </p:txBody>
      </p:sp>
      <p:pic>
        <p:nvPicPr>
          <p:cNvPr id="4" name="Obraz 3" descr="Bernhard_Riemann_3.jpg"/>
          <p:cNvPicPr>
            <a:picLocks noChangeAspect="1"/>
          </p:cNvPicPr>
          <p:nvPr/>
        </p:nvPicPr>
        <p:blipFill>
          <a:blip r:embed="rId2"/>
          <a:stretch>
            <a:fillRect/>
          </a:stretch>
        </p:blipFill>
        <p:spPr>
          <a:xfrm>
            <a:off x="714348" y="1571612"/>
            <a:ext cx="2834233" cy="4435097"/>
          </a:xfrm>
          <a:prstGeom prst="rect">
            <a:avLst/>
          </a:prstGeom>
        </p:spPr>
      </p:pic>
      <p:sp>
        <p:nvSpPr>
          <p:cNvPr id="5" name="pole tekstowe 4"/>
          <p:cNvSpPr txBox="1"/>
          <p:nvPr/>
        </p:nvSpPr>
        <p:spPr>
          <a:xfrm>
            <a:off x="785786" y="6072206"/>
            <a:ext cx="2714644" cy="369332"/>
          </a:xfrm>
          <a:prstGeom prst="rect">
            <a:avLst/>
          </a:prstGeom>
          <a:noFill/>
        </p:spPr>
        <p:txBody>
          <a:bodyPr wrap="square" rtlCol="0">
            <a:spAutoFit/>
          </a:bodyPr>
          <a:lstStyle/>
          <a:p>
            <a:r>
              <a:rPr lang="pl-PL" dirty="0" smtClean="0"/>
              <a:t>17.09.1826 – 20.07.1866</a:t>
            </a:r>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Hipoteza Riemanna</a:t>
            </a:r>
            <a:endParaRPr lang="pl-PL" dirty="0"/>
          </a:p>
        </p:txBody>
      </p:sp>
      <p:sp>
        <p:nvSpPr>
          <p:cNvPr id="3" name="Symbol zastępczy zawartości 2"/>
          <p:cNvSpPr>
            <a:spLocks noGrp="1"/>
          </p:cNvSpPr>
          <p:nvPr>
            <p:ph idx="1"/>
          </p:nvPr>
        </p:nvSpPr>
        <p:spPr>
          <a:xfrm>
            <a:off x="457200" y="2857496"/>
            <a:ext cx="8229600" cy="3786214"/>
          </a:xfrm>
        </p:spPr>
        <p:txBody>
          <a:bodyPr>
            <a:normAutofit lnSpcReduction="10000"/>
          </a:bodyPr>
          <a:lstStyle/>
          <a:p>
            <a:r>
              <a:rPr lang="pl-PL" dirty="0" smtClean="0"/>
              <a:t>Została sformułowana w 1859 roku. Dotyczy ona badanej przez Riemanna funkcji </a:t>
            </a:r>
            <a:r>
              <a:rPr lang="pl-PL" dirty="0" err="1" smtClean="0"/>
              <a:t>dzeta</a:t>
            </a:r>
            <a:r>
              <a:rPr lang="pl-PL" dirty="0" smtClean="0"/>
              <a:t>.</a:t>
            </a:r>
          </a:p>
          <a:p>
            <a:r>
              <a:rPr lang="pl-PL" dirty="0" smtClean="0"/>
              <a:t>Przedstawia ona ścisły związek między liczbami pierwszymi, a tak zwanymi </a:t>
            </a:r>
            <a:r>
              <a:rPr lang="pl-PL" dirty="0" err="1" smtClean="0"/>
              <a:t>nietrywialnymi</a:t>
            </a:r>
            <a:r>
              <a:rPr lang="pl-PL" dirty="0" smtClean="0"/>
              <a:t> zerami funkcji </a:t>
            </a:r>
            <a:r>
              <a:rPr lang="pl-PL" dirty="0" err="1" smtClean="0"/>
              <a:t>dzeta</a:t>
            </a:r>
            <a:r>
              <a:rPr lang="pl-PL" dirty="0" smtClean="0"/>
              <a:t>.</a:t>
            </a:r>
          </a:p>
          <a:p>
            <a:r>
              <a:rPr lang="pl-PL" dirty="0" smtClean="0"/>
              <a:t>Praca Riemanna zawierała tak nowatorskie metody, że zapoczątkowała nową dyscyplinę matematyczną - analityczną teorię liczb. </a:t>
            </a:r>
            <a:endParaRPr lang="pl-PL" dirty="0"/>
          </a:p>
        </p:txBody>
      </p:sp>
      <p:sp>
        <p:nvSpPr>
          <p:cNvPr id="4" name="Prostokąt zaokrąglony 3"/>
          <p:cNvSpPr/>
          <p:nvPr/>
        </p:nvSpPr>
        <p:spPr>
          <a:xfrm>
            <a:off x="571472" y="1643050"/>
            <a:ext cx="7929618"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800" dirty="0" smtClean="0"/>
              <a:t>Wszystkie </a:t>
            </a:r>
            <a:r>
              <a:rPr lang="pl-PL" sz="2800" dirty="0" err="1" smtClean="0"/>
              <a:t>nietrywialne</a:t>
            </a:r>
            <a:r>
              <a:rPr lang="pl-PL" sz="2800" dirty="0" smtClean="0"/>
              <a:t> zera funkcji </a:t>
            </a:r>
            <a:r>
              <a:rPr lang="pl-PL" sz="2800" dirty="0" err="1" smtClean="0"/>
              <a:t>dzeta</a:t>
            </a:r>
            <a:r>
              <a:rPr lang="pl-PL" sz="2800" dirty="0" smtClean="0"/>
              <a:t> mają część rzeczywistą równą ½.</a:t>
            </a:r>
            <a:endParaRPr lang="pl-PL" sz="2800" b="1"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2"/>
          <p:cNvSpPr txBox="1">
            <a:spLocks/>
          </p:cNvSpPr>
          <p:nvPr/>
        </p:nvSpPr>
        <p:spPr>
          <a:xfrm>
            <a:off x="500034" y="928670"/>
            <a:ext cx="8229600" cy="4526280"/>
          </a:xfrm>
          <a:prstGeom prst="rect">
            <a:avLst/>
          </a:prstGeom>
        </p:spPr>
        <p:txBody>
          <a:bodyPr>
            <a:normAutofit fontScale="92500" lnSpcReduction="200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dirty="0" smtClean="0">
                <a:ln>
                  <a:noFill/>
                </a:ln>
                <a:solidFill>
                  <a:schemeClr val="tx1"/>
                </a:solidFill>
                <a:effectLst/>
                <a:uLnTx/>
                <a:uFillTx/>
                <a:latin typeface="+mn-lt"/>
                <a:ea typeface="+mn-ea"/>
                <a:cs typeface="+mn-cs"/>
              </a:rPr>
              <a:t>Na przestrzeni XIX i XX wieku wielu matematyków, jak do tej pory bez wyraźnego efektu starało się udowodnić prawdziwość tezy lub jej fałszywość. Udowodnienie jej miało by poważny wpływ na problem towarzyszący rozmieszczeniu liczb pierwszych na osi liczbowej.</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dirty="0" smtClean="0">
                <a:ln>
                  <a:noFill/>
                </a:ln>
                <a:solidFill>
                  <a:schemeClr val="tx1"/>
                </a:solidFill>
                <a:effectLst/>
                <a:uLnTx/>
                <a:uFillTx/>
                <a:latin typeface="+mn-lt"/>
                <a:ea typeface="+mn-ea"/>
                <a:cs typeface="+mn-cs"/>
              </a:rPr>
              <a:t>Instytut Matematyczny Claya ufundował nagrodę w wysokości miliona dolarów za potwierdzenie lub obalenie tej hipotezy.</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dirty="0" smtClean="0">
                <a:ln>
                  <a:noFill/>
                </a:ln>
                <a:solidFill>
                  <a:schemeClr val="tx1"/>
                </a:solidFill>
                <a:effectLst/>
                <a:uLnTx/>
                <a:uFillTx/>
                <a:latin typeface="+mn-lt"/>
                <a:ea typeface="+mn-ea"/>
                <a:cs typeface="+mn-cs"/>
              </a:rPr>
              <a:t>Jest jednym z największych nierozwiązanych problemów matematycznych.</a:t>
            </a:r>
            <a:endParaRPr kumimoji="0" lang="pl-PL"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2"/>
          <p:cNvSpPr txBox="1">
            <a:spLocks/>
          </p:cNvSpPr>
          <p:nvPr/>
        </p:nvSpPr>
        <p:spPr>
          <a:xfrm>
            <a:off x="428596" y="285728"/>
            <a:ext cx="8229600" cy="4526280"/>
          </a:xfrm>
          <a:prstGeom prst="rect">
            <a:avLst/>
          </a:prstGeom>
        </p:spPr>
        <p:txBody>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smtClean="0">
                <a:ln>
                  <a:noFill/>
                </a:ln>
                <a:solidFill>
                  <a:schemeClr val="tx1"/>
                </a:solidFill>
                <a:effectLst/>
                <a:uLnTx/>
                <a:uFillTx/>
                <a:latin typeface="+mn-lt"/>
                <a:ea typeface="+mn-ea"/>
                <a:cs typeface="+mn-cs"/>
              </a:rPr>
              <a:t>Dla liczb zespolonych </a:t>
            </a:r>
            <a:r>
              <a:rPr kumimoji="0" lang="pl-PL" sz="3200" b="0" i="1" u="none" strike="noStrike" kern="1200" cap="none" spc="0" normalizeH="0" baseline="0" noProof="0" smtClean="0">
                <a:ln>
                  <a:noFill/>
                </a:ln>
                <a:solidFill>
                  <a:schemeClr val="tx1"/>
                </a:solidFill>
                <a:effectLst/>
                <a:uLnTx/>
                <a:uFillTx/>
                <a:latin typeface="+mn-lt"/>
                <a:ea typeface="+mn-ea"/>
                <a:cs typeface="+mn-cs"/>
              </a:rPr>
              <a:t>s</a:t>
            </a:r>
            <a:r>
              <a:rPr kumimoji="0" lang="pl-PL" sz="3200" b="0" i="0" u="none" strike="noStrike" kern="1200" cap="none" spc="0" normalizeH="0" baseline="0" noProof="0" smtClean="0">
                <a:ln>
                  <a:noFill/>
                </a:ln>
                <a:solidFill>
                  <a:schemeClr val="tx1"/>
                </a:solidFill>
                <a:effectLst/>
                <a:uLnTx/>
                <a:uFillTx/>
                <a:latin typeface="+mn-lt"/>
                <a:ea typeface="+mn-ea"/>
                <a:cs typeface="+mn-cs"/>
              </a:rPr>
              <a:t> takich, że Re </a:t>
            </a:r>
            <a:r>
              <a:rPr kumimoji="0" lang="pl-PL" sz="3200" b="0" i="1" u="none" strike="noStrike" kern="1200" cap="none" spc="0" normalizeH="0" baseline="0" noProof="0" smtClean="0">
                <a:ln>
                  <a:noFill/>
                </a:ln>
                <a:solidFill>
                  <a:schemeClr val="tx1"/>
                </a:solidFill>
                <a:effectLst/>
                <a:uLnTx/>
                <a:uFillTx/>
                <a:latin typeface="+mn-lt"/>
                <a:ea typeface="+mn-ea"/>
                <a:cs typeface="+mn-cs"/>
              </a:rPr>
              <a:t>s </a:t>
            </a:r>
            <a:r>
              <a:rPr kumimoji="0" lang="pl-PL" sz="3200" b="0" i="0" u="none" strike="noStrike" kern="1200" cap="none" spc="0" normalizeH="0" baseline="0" noProof="0" smtClean="0">
                <a:ln>
                  <a:noFill/>
                </a:ln>
                <a:solidFill>
                  <a:schemeClr val="tx1"/>
                </a:solidFill>
                <a:effectLst/>
                <a:uLnTx/>
                <a:uFillTx/>
                <a:latin typeface="+mn-lt"/>
                <a:ea typeface="+mn-ea"/>
                <a:cs typeface="+mn-cs"/>
              </a:rPr>
              <a:t>&gt;1 funkcja dzeta jest określona wzorem: </a:t>
            </a:r>
            <a:endParaRPr kumimoji="0" lang="pl-PL"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 name="Obraz 2" descr="e957efbc-20c6-480f-858c-fb7fc646d18d.jpg"/>
          <p:cNvPicPr>
            <a:picLocks noChangeAspect="1"/>
          </p:cNvPicPr>
          <p:nvPr/>
        </p:nvPicPr>
        <p:blipFill>
          <a:blip r:embed="rId2"/>
          <a:stretch>
            <a:fillRect/>
          </a:stretch>
        </p:blipFill>
        <p:spPr>
          <a:xfrm>
            <a:off x="3428992" y="1643051"/>
            <a:ext cx="5167310" cy="1167100"/>
          </a:xfrm>
          <a:prstGeom prst="rect">
            <a:avLst/>
          </a:prstGeom>
        </p:spPr>
      </p:pic>
      <p:pic>
        <p:nvPicPr>
          <p:cNvPr id="4" name="Obraz 3" descr="450px-Riemann_zeta-function_x_greater_1.png"/>
          <p:cNvPicPr>
            <a:picLocks noChangeAspect="1"/>
          </p:cNvPicPr>
          <p:nvPr/>
        </p:nvPicPr>
        <p:blipFill>
          <a:blip r:embed="rId3"/>
          <a:stretch>
            <a:fillRect/>
          </a:stretch>
        </p:blipFill>
        <p:spPr>
          <a:xfrm>
            <a:off x="2143108" y="3143248"/>
            <a:ext cx="4625079" cy="3237556"/>
          </a:xfrm>
          <a:prstGeom prst="rect">
            <a:avLst/>
          </a:prstGeom>
        </p:spPr>
      </p:pic>
      <p:pic>
        <p:nvPicPr>
          <p:cNvPr id="5" name="Obraz 4" descr="z23963761IH,Funkcja-dzeta-Riemanna.jpg"/>
          <p:cNvPicPr>
            <a:picLocks noChangeAspect="1"/>
          </p:cNvPicPr>
          <p:nvPr/>
        </p:nvPicPr>
        <p:blipFill>
          <a:blip r:embed="rId4" cstate="print"/>
          <a:stretch>
            <a:fillRect/>
          </a:stretch>
        </p:blipFill>
        <p:spPr>
          <a:xfrm>
            <a:off x="571472" y="1643050"/>
            <a:ext cx="2258366" cy="118211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descr="osurojona.jpg"/>
          <p:cNvPicPr>
            <a:picLocks noChangeAspect="1"/>
          </p:cNvPicPr>
          <p:nvPr/>
        </p:nvPicPr>
        <p:blipFill>
          <a:blip r:embed="rId2"/>
          <a:srcRect l="2124" t="1859" r="4035" b="3345"/>
          <a:stretch>
            <a:fillRect/>
          </a:stretch>
        </p:blipFill>
        <p:spPr>
          <a:xfrm>
            <a:off x="4643438" y="214290"/>
            <a:ext cx="4255464" cy="3500462"/>
          </a:xfrm>
          <a:prstGeom prst="rect">
            <a:avLst/>
          </a:prstGeom>
        </p:spPr>
      </p:pic>
      <p:sp>
        <p:nvSpPr>
          <p:cNvPr id="2" name="Symbol zastępczy zawartości 2"/>
          <p:cNvSpPr txBox="1">
            <a:spLocks/>
          </p:cNvSpPr>
          <p:nvPr/>
        </p:nvSpPr>
        <p:spPr>
          <a:xfrm>
            <a:off x="285720" y="428604"/>
            <a:ext cx="8286808" cy="6215106"/>
          </a:xfrm>
          <a:prstGeom prst="rect">
            <a:avLst/>
          </a:prstGeom>
        </p:spPr>
        <p:txBody>
          <a:bodyPr>
            <a:normAutofit fontScale="85000" lnSpcReduction="200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dirty="0" smtClean="0">
                <a:ln>
                  <a:noFill/>
                </a:ln>
                <a:effectLst/>
                <a:uLnTx/>
                <a:uFillTx/>
                <a:latin typeface="+mn-lt"/>
                <a:ea typeface="+mn-ea"/>
                <a:cs typeface="+mn-cs"/>
              </a:rPr>
              <a:t>Riemann w swojej pracy</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zakładał, że dziedzinę</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funkcji</a:t>
            </a:r>
            <a:r>
              <a:rPr lang="pl-PL" sz="3200" dirty="0" smtClean="0"/>
              <a:t> </a:t>
            </a:r>
            <a:r>
              <a:rPr kumimoji="0" lang="pl-PL" sz="3200" b="0" i="0" u="none" strike="noStrike" kern="1200" cap="none" spc="0" normalizeH="0" baseline="0" noProof="0" dirty="0" err="1" smtClean="0">
                <a:ln>
                  <a:noFill/>
                </a:ln>
                <a:effectLst/>
                <a:uLnTx/>
                <a:uFillTx/>
                <a:latin typeface="+mn-lt"/>
                <a:ea typeface="+mn-ea"/>
                <a:cs typeface="+mn-cs"/>
              </a:rPr>
              <a:t>dzeta</a:t>
            </a:r>
            <a:r>
              <a:rPr kumimoji="0" lang="pl-PL" sz="3200" b="0" i="0" u="none" strike="noStrike" kern="1200" cap="none" spc="0" normalizeH="0" baseline="0" noProof="0" dirty="0" smtClean="0">
                <a:ln>
                  <a:noFill/>
                </a:ln>
                <a:effectLst/>
                <a:uLnTx/>
                <a:uFillTx/>
                <a:latin typeface="+mn-lt"/>
                <a:ea typeface="+mn-ea"/>
                <a:cs typeface="+mn-cs"/>
              </a:rPr>
              <a:t> </a:t>
            </a:r>
            <a:r>
              <a:rPr kumimoji="0" lang="pl-PL" sz="3200" b="0" i="0" u="none" strike="noStrike" kern="1200" cap="none" spc="0" normalizeH="0" baseline="0" noProof="0" dirty="0" err="1" smtClean="0">
                <a:ln>
                  <a:noFill/>
                </a:ln>
                <a:effectLst/>
                <a:uLnTx/>
                <a:uFillTx/>
                <a:latin typeface="+mn-lt"/>
                <a:ea typeface="+mn-ea"/>
                <a:cs typeface="+mn-cs"/>
              </a:rPr>
              <a:t>możem</a:t>
            </a:r>
            <a:r>
              <a:rPr lang="pl-PL" sz="3200" dirty="0" smtClean="0"/>
              <a:t>y</a:t>
            </a:r>
            <a:br>
              <a:rPr lang="pl-PL" sz="3200" dirty="0" smtClean="0"/>
            </a:br>
            <a:r>
              <a:rPr kumimoji="0" lang="pl-PL" sz="3200" b="0" i="0" u="none" strike="noStrike" kern="1200" cap="none" spc="0" normalizeH="0" baseline="0" noProof="0" dirty="0" smtClean="0">
                <a:ln>
                  <a:noFill/>
                </a:ln>
                <a:effectLst/>
                <a:uLnTx/>
                <a:uFillTx/>
                <a:latin typeface="+mn-lt"/>
                <a:ea typeface="+mn-ea"/>
                <a:cs typeface="+mn-cs"/>
              </a:rPr>
              <a:t>rozszerzyć do wszystkich</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liczb zespolonych, za</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wyjątkiem tych których</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cześć rzeczywista równa</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jest 1.</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dirty="0" smtClean="0">
                <a:ln>
                  <a:noFill/>
                </a:ln>
                <a:effectLst/>
                <a:uLnTx/>
                <a:uFillTx/>
                <a:latin typeface="+mn-lt"/>
                <a:ea typeface="+mn-ea"/>
                <a:cs typeface="+mn-cs"/>
              </a:rPr>
              <a:t> Funkcje rzeczywiste</a:t>
            </a:r>
            <a:br>
              <a:rPr kumimoji="0" lang="pl-PL" sz="3200" b="0" i="0" u="none" strike="noStrike" kern="1200" cap="none" spc="0" normalizeH="0" baseline="0" noProof="0" dirty="0" smtClean="0">
                <a:ln>
                  <a:noFill/>
                </a:ln>
                <a:effectLst/>
                <a:uLnTx/>
                <a:uFillTx/>
                <a:latin typeface="+mn-lt"/>
                <a:ea typeface="+mn-ea"/>
                <a:cs typeface="+mn-cs"/>
              </a:rPr>
            </a:br>
            <a:r>
              <a:rPr kumimoji="0" lang="pl-PL" sz="3200" b="0" i="0" u="none" strike="noStrike" kern="1200" cap="none" spc="0" normalizeH="0" baseline="0" noProof="0" dirty="0" smtClean="0">
                <a:ln>
                  <a:noFill/>
                </a:ln>
                <a:effectLst/>
                <a:uLnTx/>
                <a:uFillTx/>
                <a:latin typeface="+mn-lt"/>
                <a:ea typeface="+mn-ea"/>
                <a:cs typeface="+mn-cs"/>
              </a:rPr>
              <a:t>przedstawiamy na</a:t>
            </a:r>
            <a:r>
              <a:rPr lang="pl-PL" sz="3200" baseline="0" dirty="0" smtClean="0"/>
              <a:t/>
            </a:r>
            <a:br>
              <a:rPr lang="pl-PL" sz="3200" baseline="0" dirty="0" smtClean="0"/>
            </a:br>
            <a:r>
              <a:rPr kumimoji="0" lang="pl-PL" sz="3200" b="0" i="0" u="none" strike="noStrike" kern="1200" cap="none" spc="0" normalizeH="0" baseline="0" noProof="0" dirty="0" smtClean="0">
                <a:ln>
                  <a:noFill/>
                </a:ln>
                <a:effectLst/>
                <a:uLnTx/>
                <a:uFillTx/>
                <a:latin typeface="+mn-lt"/>
                <a:ea typeface="+mn-ea"/>
                <a:cs typeface="+mn-cs"/>
              </a:rPr>
              <a:t>płaszczyźnie pomiędzy dwiema prostymi</a:t>
            </a:r>
            <a:r>
              <a:rPr kumimoji="0" lang="pl-PL" sz="3200" b="0" i="0" u="none" strike="noStrike" kern="1200" cap="none" spc="0" normalizeH="0" noProof="0" dirty="0" smtClean="0">
                <a:ln>
                  <a:noFill/>
                </a:ln>
                <a:effectLst/>
                <a:uLnTx/>
                <a:uFillTx/>
                <a:latin typeface="+mn-lt"/>
                <a:ea typeface="+mn-ea"/>
                <a:cs typeface="+mn-cs"/>
              </a:rPr>
              <a:t> </a:t>
            </a:r>
            <a:r>
              <a:rPr kumimoji="0" lang="pl-PL" sz="3200" b="0" i="0" u="none" strike="noStrike" kern="1200" cap="none" spc="0" normalizeH="0" baseline="0" noProof="0" dirty="0" smtClean="0">
                <a:ln>
                  <a:noFill/>
                </a:ln>
                <a:effectLst/>
                <a:uLnTx/>
                <a:uFillTx/>
                <a:latin typeface="+mn-lt"/>
                <a:ea typeface="+mn-ea"/>
                <a:cs typeface="+mn-cs"/>
              </a:rPr>
              <a:t>reprezentującymi argumenty i wartości danej funkcji. Następnie zaznaczamy punkty dla funkcji, które tworzą wykres funkcji. Tak nie da się zrobić dla funkcji zespolonych. Zarówno argumenty jak i wartości funkcji dla swojego rozmieszczenia potrzebują dwóch płaszczyzn. Więc w sumie, aby otrzymać wykres potrzebne są 4 wymiary.</a:t>
            </a:r>
            <a:endParaRPr kumimoji="0" lang="pl-PL" sz="3200" b="0" i="0" u="none" strike="noStrike" kern="1200" cap="none" spc="0" normalizeH="0" baseline="0" noProof="0" dirty="0">
              <a:ln>
                <a:noFill/>
              </a:ln>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2"/>
          <p:cNvSpPr txBox="1">
            <a:spLocks/>
          </p:cNvSpPr>
          <p:nvPr/>
        </p:nvSpPr>
        <p:spPr>
          <a:xfrm>
            <a:off x="142844" y="357166"/>
            <a:ext cx="9144064" cy="6072230"/>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2800" b="0" i="0" u="none" strike="noStrike" kern="1200" cap="none" spc="0" normalizeH="0" baseline="0" noProof="0" dirty="0" smtClean="0">
                <a:ln>
                  <a:noFill/>
                </a:ln>
                <a:solidFill>
                  <a:schemeClr val="tx1"/>
                </a:solidFill>
                <a:effectLst/>
                <a:uLnTx/>
                <a:uFillTx/>
                <a:latin typeface="+mn-lt"/>
                <a:ea typeface="+mn-ea"/>
                <a:cs typeface="+mn-cs"/>
              </a:rPr>
              <a:t>Hipoteza Riemanna zakłada,</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że</a:t>
            </a:r>
            <a:r>
              <a:rPr lang="pl-PL" sz="2800" dirty="0" smtClean="0"/>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wszystkie </a:t>
            </a:r>
            <a:r>
              <a:rPr kumimoji="0" lang="pl-PL" sz="2800" b="0" i="0" u="none" strike="noStrike" kern="1200" cap="none" spc="0" normalizeH="0" baseline="0" noProof="0" dirty="0" err="1" smtClean="0">
                <a:ln>
                  <a:noFill/>
                </a:ln>
                <a:solidFill>
                  <a:schemeClr val="tx1"/>
                </a:solidFill>
                <a:effectLst/>
                <a:uLnTx/>
                <a:uFillTx/>
                <a:latin typeface="+mn-lt"/>
                <a:ea typeface="+mn-ea"/>
                <a:cs typeface="+mn-cs"/>
              </a:rPr>
              <a:t>nietrywialne</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 zera,</a:t>
            </a:r>
            <a:r>
              <a:rPr lang="pl-PL" sz="2800" dirty="0" smtClean="0"/>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czyli</a:t>
            </a:r>
            <a:r>
              <a:rPr lang="pl-PL" sz="2800" dirty="0" smtClean="0"/>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nie te które są ujemnymi</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parzystymi</a:t>
            </a:r>
            <a:r>
              <a:rPr lang="pl-PL" sz="2800" dirty="0" smtClean="0"/>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liczbami rzeczywistymi,</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znajdują się</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na tej prostej krytycznej, czyli linii</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na</a:t>
            </a:r>
            <a:r>
              <a:rPr lang="pl-PL" sz="2800" dirty="0" smtClean="0"/>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której leżą wszystkie te liczby</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zespolone których część rzeczywista</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równa</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jest 1/2. Wiemy na pewno, że</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wszystkie z nich leżą</a:t>
            </a:r>
            <a:br>
              <a:rPr kumimoji="0" lang="pl-PL" sz="2800" b="0" i="0" u="none" strike="noStrike" kern="1200" cap="none" spc="0" normalizeH="0" baseline="0" noProof="0" dirty="0" smtClean="0">
                <a:ln>
                  <a:noFill/>
                </a:ln>
                <a:solidFill>
                  <a:schemeClr val="tx1"/>
                </a:solidFill>
                <a:effectLst/>
                <a:uLnTx/>
                <a:uFillTx/>
                <a:latin typeface="+mn-lt"/>
                <a:ea typeface="+mn-ea"/>
                <a:cs typeface="+mn-cs"/>
              </a:rPr>
            </a:br>
            <a:r>
              <a:rPr kumimoji="0" lang="pl-PL" sz="2800" b="0" i="0" u="none" strike="noStrike" kern="1200" cap="none" spc="0" normalizeH="0" baseline="0" noProof="0" dirty="0" smtClean="0">
                <a:ln>
                  <a:noFill/>
                </a:ln>
                <a:solidFill>
                  <a:schemeClr val="tx1"/>
                </a:solidFill>
                <a:effectLst/>
                <a:uLnTx/>
                <a:uFillTx/>
                <a:latin typeface="+mn-lt"/>
                <a:ea typeface="+mn-ea"/>
                <a:cs typeface="+mn-cs"/>
              </a:rPr>
              <a:t>w pasie</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krytycznym, pomiędzy</a:t>
            </a:r>
            <a:br>
              <a:rPr kumimoji="0" lang="pl-PL" sz="2800" b="0" i="0" u="none" strike="noStrike" kern="1200" cap="none" spc="0" normalizeH="0" baseline="0" noProof="0" dirty="0" smtClean="0">
                <a:ln>
                  <a:noFill/>
                </a:ln>
                <a:solidFill>
                  <a:schemeClr val="tx1"/>
                </a:solidFill>
                <a:effectLst/>
                <a:uLnTx/>
                <a:uFillTx/>
                <a:latin typeface="+mn-lt"/>
                <a:ea typeface="+mn-ea"/>
                <a:cs typeface="+mn-cs"/>
              </a:rPr>
            </a:br>
            <a:r>
              <a:rPr kumimoji="0" lang="pl-PL" sz="2800" b="0" i="0" u="none" strike="noStrike" kern="1200" cap="none" spc="0" normalizeH="0" baseline="0" noProof="0" dirty="0" smtClean="0">
                <a:ln>
                  <a:noFill/>
                </a:ln>
                <a:solidFill>
                  <a:schemeClr val="tx1"/>
                </a:solidFill>
                <a:effectLst/>
                <a:uLnTx/>
                <a:uFillTx/>
                <a:latin typeface="+mn-lt"/>
                <a:ea typeface="+mn-ea"/>
                <a:cs typeface="+mn-cs"/>
              </a:rPr>
              <a:t>zerem,</a:t>
            </a:r>
            <a:r>
              <a:rPr kumimoji="0" lang="pl-PL" sz="2800" b="0" i="0" u="none" strike="noStrike" kern="1200" cap="none" spc="0" normalizeH="0" noProof="0" dirty="0" smtClean="0">
                <a:ln>
                  <a:noFill/>
                </a:ln>
                <a:solidFill>
                  <a:schemeClr val="tx1"/>
                </a:solidFill>
                <a:effectLst/>
                <a:uLnTx/>
                <a:uFillTx/>
                <a:latin typeface="+mn-lt"/>
                <a:ea typeface="+mn-ea"/>
                <a:cs typeface="+mn-cs"/>
              </a:rPr>
              <a:t> </a:t>
            </a:r>
            <a:r>
              <a:rPr kumimoji="0" lang="pl-PL" sz="2800" b="0" i="0" u="none" strike="noStrike" kern="1200" cap="none" spc="0" normalizeH="0" baseline="0" noProof="0" dirty="0" smtClean="0">
                <a:ln>
                  <a:noFill/>
                </a:ln>
                <a:solidFill>
                  <a:schemeClr val="tx1"/>
                </a:solidFill>
                <a:effectLst/>
                <a:uLnTx/>
                <a:uFillTx/>
                <a:latin typeface="+mn-lt"/>
                <a:ea typeface="+mn-ea"/>
                <a:cs typeface="+mn-cs"/>
              </a:rPr>
              <a:t>a jeden, ale nie wiemy czy</a:t>
            </a:r>
            <a:br>
              <a:rPr kumimoji="0" lang="pl-PL" sz="2800" b="0" i="0" u="none" strike="noStrike" kern="1200" cap="none" spc="0" normalizeH="0" baseline="0" noProof="0" dirty="0" smtClean="0">
                <a:ln>
                  <a:noFill/>
                </a:ln>
                <a:solidFill>
                  <a:schemeClr val="tx1"/>
                </a:solidFill>
                <a:effectLst/>
                <a:uLnTx/>
                <a:uFillTx/>
                <a:latin typeface="+mn-lt"/>
                <a:ea typeface="+mn-ea"/>
                <a:cs typeface="+mn-cs"/>
              </a:rPr>
            </a:br>
            <a:r>
              <a:rPr kumimoji="0" lang="pl-PL" sz="2800" b="0" i="0" u="none" strike="noStrike" kern="1200" cap="none" spc="0" normalizeH="0" baseline="0" noProof="0" dirty="0" smtClean="0">
                <a:ln>
                  <a:noFill/>
                </a:ln>
                <a:solidFill>
                  <a:schemeClr val="tx1"/>
                </a:solidFill>
                <a:effectLst/>
                <a:uLnTx/>
                <a:uFillTx/>
                <a:latin typeface="+mn-lt"/>
                <a:ea typeface="+mn-ea"/>
                <a:cs typeface="+mn-cs"/>
              </a:rPr>
              <a:t>wszystkie leżą na prostej</a:t>
            </a:r>
            <a:br>
              <a:rPr kumimoji="0" lang="pl-PL" sz="2800" b="0" i="0" u="none" strike="noStrike" kern="1200" cap="none" spc="0" normalizeH="0" baseline="0" noProof="0" dirty="0" smtClean="0">
                <a:ln>
                  <a:noFill/>
                </a:ln>
                <a:solidFill>
                  <a:schemeClr val="tx1"/>
                </a:solidFill>
                <a:effectLst/>
                <a:uLnTx/>
                <a:uFillTx/>
                <a:latin typeface="+mn-lt"/>
                <a:ea typeface="+mn-ea"/>
                <a:cs typeface="+mn-cs"/>
              </a:rPr>
            </a:br>
            <a:r>
              <a:rPr kumimoji="0" lang="pl-PL" sz="2800" b="0" i="0" u="none" strike="noStrike" kern="1200" cap="none" spc="0" normalizeH="0" baseline="0" noProof="0" dirty="0" smtClean="0">
                <a:ln>
                  <a:noFill/>
                </a:ln>
                <a:solidFill>
                  <a:schemeClr val="tx1"/>
                </a:solidFill>
                <a:effectLst/>
                <a:uLnTx/>
                <a:uFillTx/>
                <a:latin typeface="+mn-lt"/>
                <a:ea typeface="+mn-ea"/>
                <a:cs typeface="+mn-cs"/>
              </a:rPr>
              <a:t>krytycznej.</a:t>
            </a:r>
            <a:endParaRPr kumimoji="0" lang="pl-PL"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3" name="Obraz 2" descr="wykwyj.jpg"/>
          <p:cNvPicPr>
            <a:picLocks noChangeAspect="1"/>
          </p:cNvPicPr>
          <p:nvPr/>
        </p:nvPicPr>
        <p:blipFill>
          <a:blip r:embed="rId2"/>
          <a:stretch>
            <a:fillRect/>
          </a:stretch>
        </p:blipFill>
        <p:spPr>
          <a:xfrm>
            <a:off x="5715008" y="2857496"/>
            <a:ext cx="3067050" cy="34956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2"/>
          <p:cNvSpPr txBox="1">
            <a:spLocks/>
          </p:cNvSpPr>
          <p:nvPr/>
        </p:nvSpPr>
        <p:spPr>
          <a:xfrm>
            <a:off x="457200" y="1071546"/>
            <a:ext cx="8229600" cy="5100971"/>
          </a:xfrm>
          <a:prstGeom prst="rect">
            <a:avLst/>
          </a:prstGeom>
        </p:spPr>
        <p:txBody>
          <a:bodyPr>
            <a:normAutofit fontScale="85000" lnSpcReduction="20000"/>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smtClean="0">
                <a:ln>
                  <a:noFill/>
                </a:ln>
                <a:solidFill>
                  <a:schemeClr val="tx1"/>
                </a:solidFill>
                <a:effectLst/>
                <a:uLnTx/>
                <a:uFillTx/>
                <a:latin typeface="+mn-lt"/>
                <a:ea typeface="+mn-ea"/>
                <a:cs typeface="+mn-cs"/>
              </a:rPr>
              <a:t>Udowodnienie tej hipotezy wiąże się albo z udowodnieniem tego, że wszystkie zera nietrywialne leżą na linii krytycznej lub znalezienie zera nietrywialnego które na niej nie leży. </a:t>
            </a:r>
            <a:br>
              <a:rPr kumimoji="0" lang="pl-PL" sz="3200" b="0" i="0" u="none" strike="noStrike" kern="1200" cap="none" spc="0" normalizeH="0" baseline="0" noProof="0" smtClean="0">
                <a:ln>
                  <a:noFill/>
                </a:ln>
                <a:solidFill>
                  <a:schemeClr val="tx1"/>
                </a:solidFill>
                <a:effectLst/>
                <a:uLnTx/>
                <a:uFillTx/>
                <a:latin typeface="+mn-lt"/>
                <a:ea typeface="+mn-ea"/>
                <a:cs typeface="+mn-cs"/>
              </a:rPr>
            </a:br>
            <a:r>
              <a:rPr kumimoji="0" lang="pl-PL" sz="3200" b="0" i="0" u="none" strike="noStrike" kern="1200" cap="none" spc="0" normalizeH="0" baseline="0" noProof="0" smtClean="0">
                <a:ln>
                  <a:noFill/>
                </a:ln>
                <a:solidFill>
                  <a:schemeClr val="tx1"/>
                </a:solidFill>
                <a:effectLst/>
                <a:uLnTx/>
                <a:uFillTx/>
                <a:latin typeface="+mn-lt"/>
                <a:ea typeface="+mn-ea"/>
                <a:cs typeface="+mn-cs"/>
              </a:rPr>
              <a:t>Do tej pory odkrytych zostało bardzo wiele zer leżących na tej prostej, jednak nadal nie jest to rozwiązanie problemu.</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smtClean="0">
                <a:ln>
                  <a:noFill/>
                </a:ln>
                <a:solidFill>
                  <a:schemeClr val="tx1"/>
                </a:solidFill>
                <a:effectLst/>
                <a:uLnTx/>
                <a:uFillTx/>
                <a:latin typeface="+mn-lt"/>
                <a:ea typeface="+mn-ea"/>
                <a:cs typeface="+mn-cs"/>
              </a:rPr>
              <a:t>Mimo wielu postępów w badaniach nad hipotezą które trwają nieprzerwanie od ponad 150 lat, matematycy wciąż nie potrafią rozwiązać tego problemu.</a:t>
            </a:r>
          </a:p>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r>
              <a:rPr kumimoji="0" lang="pl-PL" sz="3200" b="0" i="0" u="none" strike="noStrike" kern="1200" cap="none" spc="0" normalizeH="0" baseline="0" noProof="0" smtClean="0">
                <a:ln>
                  <a:noFill/>
                </a:ln>
                <a:solidFill>
                  <a:schemeClr val="tx1"/>
                </a:solidFill>
                <a:effectLst/>
                <a:uLnTx/>
                <a:uFillTx/>
                <a:latin typeface="+mn-lt"/>
                <a:ea typeface="+mn-ea"/>
                <a:cs typeface="+mn-cs"/>
              </a:rPr>
              <a:t>Do tej pory rozwiązanie problemu zgłoszono kilkukrotnie jednak żadna z podjętych prób nie okazała się być prawidłowa.</a:t>
            </a:r>
            <a:endParaRPr kumimoji="0" lang="pl-PL"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Bibliografia</a:t>
            </a:r>
            <a:endParaRPr lang="pl-PL" dirty="0"/>
          </a:p>
        </p:txBody>
      </p:sp>
      <p:sp>
        <p:nvSpPr>
          <p:cNvPr id="3" name="Symbol zastępczy zawartości 2"/>
          <p:cNvSpPr>
            <a:spLocks noGrp="1"/>
          </p:cNvSpPr>
          <p:nvPr>
            <p:ph idx="1"/>
          </p:nvPr>
        </p:nvSpPr>
        <p:spPr/>
        <p:txBody>
          <a:bodyPr/>
          <a:lstStyle/>
          <a:p>
            <a:r>
              <a:rPr lang="pl-PL" dirty="0" smtClean="0"/>
              <a:t>Google grafika</a:t>
            </a:r>
          </a:p>
          <a:p>
            <a:r>
              <a:rPr lang="pl-PL" dirty="0" smtClean="0"/>
              <a:t>https://en.wikipedia.org/wiki/Riemann_hypothesis</a:t>
            </a:r>
          </a:p>
          <a:p>
            <a:r>
              <a:rPr lang="pl-PL" dirty="0" smtClean="0"/>
              <a:t>https://businessinsider.com.pl/technologie/nauka/hipoteza-riemanna-sir-michael-atiyah-znalazl-rozwiazanie/sqkyp5c </a:t>
            </a:r>
            <a:endParaRPr lang="pl-P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dlewnia metali">
  <a:themeElements>
    <a:clrScheme name="Odlewnia metali">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Pakiet Office">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dlewnia metali">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52</TotalTime>
  <Words>272</Words>
  <Application>Microsoft Office PowerPoint</Application>
  <PresentationFormat>Pokaz na ekranie (4:3)</PresentationFormat>
  <Paragraphs>25</Paragraphs>
  <Slides>9</Slides>
  <Notes>0</Notes>
  <HiddenSlides>0</HiddenSlides>
  <MMClips>0</MMClips>
  <ScaleCrop>false</ScaleCrop>
  <HeadingPairs>
    <vt:vector size="4" baseType="variant">
      <vt:variant>
        <vt:lpstr>Motyw</vt:lpstr>
      </vt:variant>
      <vt:variant>
        <vt:i4>1</vt:i4>
      </vt:variant>
      <vt:variant>
        <vt:lpstr>Tytuły slajdów</vt:lpstr>
      </vt:variant>
      <vt:variant>
        <vt:i4>9</vt:i4>
      </vt:variant>
    </vt:vector>
  </HeadingPairs>
  <TitlesOfParts>
    <vt:vector size="10" baseType="lpstr">
      <vt:lpstr>Odlewnia metali</vt:lpstr>
      <vt:lpstr>Slajd 1</vt:lpstr>
      <vt:lpstr>Bernhard Riemann</vt:lpstr>
      <vt:lpstr>Hipoteza Riemanna</vt:lpstr>
      <vt:lpstr>Slajd 4</vt:lpstr>
      <vt:lpstr>Slajd 5</vt:lpstr>
      <vt:lpstr>Slajd 6</vt:lpstr>
      <vt:lpstr>Slajd 7</vt:lpstr>
      <vt:lpstr>Slajd 8</vt:lpstr>
      <vt:lpstr>Bibliografia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user</dc:creator>
  <cp:lastModifiedBy>admin</cp:lastModifiedBy>
  <cp:revision>9</cp:revision>
  <dcterms:created xsi:type="dcterms:W3CDTF">2022-06-11T09:12:48Z</dcterms:created>
  <dcterms:modified xsi:type="dcterms:W3CDTF">2022-06-22T06:32:40Z</dcterms:modified>
</cp:coreProperties>
</file>